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69" r:id="rId4"/>
    <p:sldId id="273" r:id="rId5"/>
    <p:sldId id="259" r:id="rId6"/>
    <p:sldId id="267" r:id="rId7"/>
    <p:sldId id="262" r:id="rId8"/>
    <p:sldId id="272" r:id="rId9"/>
    <p:sldId id="291" r:id="rId10"/>
    <p:sldId id="286" r:id="rId11"/>
    <p:sldId id="278" r:id="rId12"/>
    <p:sldId id="289" r:id="rId13"/>
    <p:sldId id="258" r:id="rId14"/>
    <p:sldId id="275" r:id="rId15"/>
    <p:sldId id="281" r:id="rId16"/>
    <p:sldId id="279" r:id="rId17"/>
    <p:sldId id="280" r:id="rId18"/>
    <p:sldId id="261" r:id="rId19"/>
    <p:sldId id="283" r:id="rId20"/>
    <p:sldId id="282" r:id="rId21"/>
    <p:sldId id="296" r:id="rId22"/>
    <p:sldId id="263" r:id="rId23"/>
    <p:sldId id="288" r:id="rId24"/>
    <p:sldId id="271" r:id="rId25"/>
    <p:sldId id="295" r:id="rId2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1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73" autoAdjust="0"/>
    <p:restoredTop sz="94660"/>
  </p:normalViewPr>
  <p:slideViewPr>
    <p:cSldViewPr>
      <p:cViewPr varScale="1">
        <p:scale>
          <a:sx n="78" d="100"/>
          <a:sy n="78" d="100"/>
        </p:scale>
        <p:origin x="941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4A9A4-32CB-41B8-A260-D68A698737E0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C1A30-B969-44BD-84F4-B3F67FB54F3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30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1A30-B969-44BD-84F4-B3F67FB54F3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654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1A30-B969-44BD-84F4-B3F67FB54F3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9821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1A30-B969-44BD-84F4-B3F67FB54F3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29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BC1A30-B969-44BD-84F4-B3F67FB54F3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250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451-63EF-4E06-BFFB-65A9E56FAD64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 descr="page-ombree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476672"/>
            <a:ext cx="7772400" cy="1470025"/>
          </a:xfrm>
        </p:spPr>
        <p:txBody>
          <a:bodyPr>
            <a:normAutofit/>
          </a:bodyPr>
          <a:lstStyle>
            <a:lvl1pPr>
              <a:defRPr sz="5400" b="1">
                <a:solidFill>
                  <a:srgbClr val="C11473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TITRE PRESENTATION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11560" y="3717032"/>
            <a:ext cx="4464496" cy="792088"/>
          </a:xfrm>
        </p:spPr>
        <p:txBody>
          <a:bodyPr>
            <a:normAutofit/>
          </a:bodyPr>
          <a:lstStyle>
            <a:lvl1pPr marL="0" indent="0" algn="l">
              <a:buNone/>
              <a:defRPr sz="2800" i="1">
                <a:solidFill>
                  <a:srgbClr val="C11473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Orateur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C11473"/>
                </a:solidFill>
              </a:defRPr>
            </a:lvl1pPr>
          </a:lstStyle>
          <a:p>
            <a:r>
              <a:rPr lang="fr-FR" dirty="0"/>
              <a:t>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114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451-63EF-4E06-BFFB-65A9E56FAD64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 descr="page-ombree9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6858000" cy="68580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Date</a:t>
            </a: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476672"/>
            <a:ext cx="7772400" cy="1470025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/>
              <a:t>TITRE PRESENTATION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11560" y="3717032"/>
            <a:ext cx="4464496" cy="792088"/>
          </a:xfrm>
        </p:spPr>
        <p:txBody>
          <a:bodyPr>
            <a:normAutofit/>
          </a:bodyPr>
          <a:lstStyle>
            <a:lvl1pPr marL="0" indent="0" algn="l">
              <a:buNone/>
              <a:defRPr sz="28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Orateur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Bandeau2-PPT-IGF-201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768" y="-423992"/>
            <a:ext cx="9144000" cy="109703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7128" y="0"/>
            <a:ext cx="8076872" cy="692696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200E1-861C-467C-9EC2-25F2C442945E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E451-63EF-4E06-BFFB-65A9E56FAD64}" type="slidenum">
              <a:rPr lang="fr-FR" smtClean="0"/>
              <a:t>‹N°›</a:t>
            </a:fld>
            <a:endParaRPr lang="fr-FR"/>
          </a:p>
        </p:txBody>
      </p:sp>
      <p:pic>
        <p:nvPicPr>
          <p:cNvPr id="9" name="Image 8" descr="page-ombree10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443192" y="5157192"/>
            <a:ext cx="1700808" cy="1700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age-ombree1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43192" y="5157192"/>
            <a:ext cx="1700808" cy="17008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7128" y="42528"/>
            <a:ext cx="8076872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200E1-861C-467C-9EC2-25F2C442945E}" type="datetimeFigureOut">
              <a:rPr lang="fr-FR" smtClean="0"/>
              <a:t>01/02/2022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0E451-63EF-4E06-BFFB-65A9E56FAD64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peer.com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exempleInsermCNRSIP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ri.hhs.gov/content/case_summar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ZKwpe77iZws?t=509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ukrio.org/" TargetMode="External"/><Relationship Id="rId3" Type="http://schemas.openxmlformats.org/officeDocument/2006/relationships/hyperlink" Target="OfficialGuides/european-code-of-conduct-for-research-integrity_horizon_en.pdf" TargetMode="External"/><Relationship Id="rId7" Type="http://schemas.openxmlformats.org/officeDocument/2006/relationships/hyperlink" Target="https://ori.hhs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enrio.eu/" TargetMode="External"/><Relationship Id="rId5" Type="http://schemas.openxmlformats.org/officeDocument/2006/relationships/hyperlink" Target="https://www.hceres.fr/en/french-office-research-integrity" TargetMode="External"/><Relationship Id="rId4" Type="http://schemas.openxmlformats.org/officeDocument/2006/relationships/hyperlink" Target="OfficialGuides/CNRS.pdf" TargetMode="External"/><Relationship Id="rId9" Type="http://schemas.openxmlformats.org/officeDocument/2006/relationships/hyperlink" Target="https://sops4ri.eu/toolbo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ZKwpe77iZws?t=509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youtu.be/OGPiisSx89s?t=641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ma.net/what-we-do/medical-ethics/declaration-of-helsink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crif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OfficialGuides/MontrealStatement.pdf" TargetMode="External"/><Relationship Id="rId2" Type="http://schemas.openxmlformats.org/officeDocument/2006/relationships/hyperlink" Target="https://wcrif.org/statemen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OfficialGuides/HongKongStatement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ceres.fr/en/french-office-research-integrity" TargetMode="External"/><Relationship Id="rId7" Type="http://schemas.openxmlformats.org/officeDocument/2006/relationships/hyperlink" Target="https://www.inserm.fr/en/about-us/office-for-research-integrity/" TargetMode="External"/><Relationship Id="rId2" Type="http://schemas.openxmlformats.org/officeDocument/2006/relationships/hyperlink" Target="https://allea.org/code-of-conduc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umontpellier.fr/recherche/charte-relative-a-lintegrite-scientifique" TargetMode="External"/><Relationship Id="rId5" Type="http://schemas.openxmlformats.org/officeDocument/2006/relationships/hyperlink" Target="https://www.cnrs.fr/en/research" TargetMode="External"/><Relationship Id="rId4" Type="http://schemas.openxmlformats.org/officeDocument/2006/relationships/hyperlink" Target="https://anr.fr/en/anrs-role-in-research/values-and-commitments/scientific-integrity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2020integrity.eu/integrity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33872" y="260648"/>
            <a:ext cx="6550496" cy="147002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Integrity</a:t>
            </a:r>
            <a:r>
              <a:rPr lang="fr-FR" dirty="0"/>
              <a:t> in </a:t>
            </a:r>
            <a:r>
              <a:rPr lang="fr-FR" dirty="0" err="1"/>
              <a:t>Research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11560" y="3717032"/>
            <a:ext cx="4646240" cy="397768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Sophie Nicole</a:t>
            </a:r>
          </a:p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CRCN Inserm</a:t>
            </a:r>
          </a:p>
          <a:p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B2730-172E-482E-AD28-6B31BB4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8076872" cy="692696"/>
          </a:xfrm>
        </p:spPr>
        <p:txBody>
          <a:bodyPr>
            <a:normAutofit/>
          </a:bodyPr>
          <a:lstStyle/>
          <a:p>
            <a:r>
              <a:rPr lang="fr-FR" dirty="0"/>
              <a:t>No </a:t>
            </a:r>
            <a:r>
              <a:rPr lang="fr-FR" dirty="0" err="1"/>
              <a:t>universal</a:t>
            </a:r>
            <a:r>
              <a:rPr lang="fr-FR" dirty="0"/>
              <a:t> </a:t>
            </a:r>
            <a:r>
              <a:rPr lang="fr-FR" dirty="0" err="1"/>
              <a:t>definitions</a:t>
            </a:r>
            <a:r>
              <a:rPr lang="fr-FR" dirty="0"/>
              <a:t> ?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59090D-EB4C-48EC-9C96-60599F80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40249"/>
            <a:ext cx="5607425" cy="46951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4D4C75-58B3-4011-A455-343B839F86C3}"/>
              </a:ext>
            </a:extLst>
          </p:cNvPr>
          <p:cNvSpPr/>
          <p:nvPr/>
        </p:nvSpPr>
        <p:spPr>
          <a:xfrm>
            <a:off x="179512" y="5647600"/>
            <a:ext cx="82809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Haven TL,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Tijdink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JK, Martinson BC,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Bouter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LM (2019) Perceptions of research integrity</a:t>
            </a:r>
            <a:b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climate differ between academic ranks and disciplinary fields: Results from a survey among academic researchers in Amsterdam.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ONE 14(1): e0210599. </a:t>
            </a:r>
            <a:r>
              <a:rPr lang="en-US" sz="1600" dirty="0">
                <a:solidFill>
                  <a:srgbClr val="3C65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https://doi.org/10.1371/journal.pone.0210599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31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6176F-3A37-4F64-95B0-ABCE3C6A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j-lt"/>
              </a:rPr>
              <a:t>The </a:t>
            </a:r>
            <a:r>
              <a:rPr lang="fr-FR" dirty="0" err="1">
                <a:latin typeface="+mj-lt"/>
              </a:rPr>
              <a:t>serious</a:t>
            </a:r>
            <a:r>
              <a:rPr lang="fr-FR" dirty="0">
                <a:latin typeface="+mj-lt"/>
              </a:rPr>
              <a:t> violation of </a:t>
            </a:r>
            <a:r>
              <a:rPr lang="fr-FR" dirty="0" err="1">
                <a:latin typeface="+mj-lt"/>
              </a:rPr>
              <a:t>research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integrity</a:t>
            </a:r>
            <a:endParaRPr lang="fr-FR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8C5889-5793-47FA-991A-DB124309D72E}"/>
              </a:ext>
            </a:extLst>
          </p:cNvPr>
          <p:cNvSpPr/>
          <p:nvPr/>
        </p:nvSpPr>
        <p:spPr>
          <a:xfrm>
            <a:off x="179512" y="1484784"/>
            <a:ext cx="81369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FFP categorization</a:t>
            </a:r>
          </a:p>
          <a:p>
            <a:endParaRPr lang="en-US" sz="2000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fabrication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falsification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plagiarism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387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6176F-3A37-4F64-95B0-ABCE3C6A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j-lt"/>
              </a:rPr>
              <a:t>The </a:t>
            </a:r>
            <a:r>
              <a:rPr lang="fr-FR" dirty="0" err="1">
                <a:latin typeface="+mj-lt"/>
              </a:rPr>
              <a:t>questionable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research</a:t>
            </a:r>
            <a:r>
              <a:rPr lang="fr-FR" dirty="0">
                <a:latin typeface="+mj-lt"/>
              </a:rPr>
              <a:t> practices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8C5889-5793-47FA-991A-DB124309D72E}"/>
              </a:ext>
            </a:extLst>
          </p:cNvPr>
          <p:cNvSpPr/>
          <p:nvPr/>
        </p:nvSpPr>
        <p:spPr>
          <a:xfrm>
            <a:off x="251520" y="1052736"/>
            <a:ext cx="813690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The most frequent misconducts done to “improve” the outcome</a:t>
            </a: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to not consider contradictory results or to alter results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errors in statistics, calculations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modified pictures (</a:t>
            </a:r>
            <a:r>
              <a:rPr lang="en-US" sz="2000" dirty="0" err="1"/>
              <a:t>photoshoped</a:t>
            </a:r>
            <a:r>
              <a:rPr lang="en-US" sz="2000" dirty="0"/>
              <a:t> images)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undisclosed conflicts of interest (patents, company stock…)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lack of ethical approval or consents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dirty="0"/>
              <a:t>excessive self-citations…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err="1"/>
              <a:t>Different</a:t>
            </a:r>
            <a:r>
              <a:rPr lang="fr-FR" sz="2000" b="1" dirty="0"/>
              <a:t> perception of </a:t>
            </a:r>
            <a:r>
              <a:rPr lang="fr-FR" sz="2000" b="1" dirty="0" err="1"/>
              <a:t>misconducts</a:t>
            </a:r>
            <a:r>
              <a:rPr lang="fr-FR" sz="2000" b="1" dirty="0"/>
              <a:t> </a:t>
            </a:r>
            <a:r>
              <a:rPr lang="fr-FR" sz="2000" dirty="0" err="1"/>
              <a:t>depending</a:t>
            </a:r>
            <a:r>
              <a:rPr lang="fr-FR" sz="2000" dirty="0"/>
              <a:t> </a:t>
            </a:r>
            <a:r>
              <a:rPr lang="fr-FR" sz="2000" dirty="0" err="1"/>
              <a:t>upon</a:t>
            </a:r>
            <a:r>
              <a:rPr lang="fr-FR" sz="2000" dirty="0"/>
              <a:t>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000" dirty="0"/>
              <a:t>cultures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000" dirty="0"/>
              <a:t>disciplines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FR" sz="2000" dirty="0"/>
              <a:t>positions</a:t>
            </a:r>
            <a:endParaRPr lang="en-US" sz="20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Grey area between licit, questionable and fraudulent practices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532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6176F-3A37-4F64-95B0-ABCE3C6A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j-lt"/>
              </a:rPr>
              <a:t>Frequency of </a:t>
            </a:r>
            <a:r>
              <a:rPr lang="fr-FR" dirty="0" err="1">
                <a:latin typeface="+mj-lt"/>
              </a:rPr>
              <a:t>research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misconducts</a:t>
            </a:r>
            <a:endParaRPr lang="fr-FR" dirty="0">
              <a:latin typeface="+mj-l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25F278-944D-46EA-AFD6-F1F13BB98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36712"/>
            <a:ext cx="7179883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7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B8C202B-6CFD-4A88-B77A-CF2A5386E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836712"/>
            <a:ext cx="5421610" cy="5668047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06C572E-89A6-49B0-BCD0-B2136AB13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Frequency of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misconducts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8435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6176F-3A37-4F64-95B0-ABCE3C6A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+mj-lt"/>
              </a:rPr>
              <a:t>Community sanctions </a:t>
            </a:r>
            <a:r>
              <a:rPr lang="fr-FR" dirty="0" err="1">
                <a:latin typeface="+mj-lt"/>
              </a:rPr>
              <a:t>against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researchers</a:t>
            </a:r>
            <a:endParaRPr lang="fr-FR" dirty="0">
              <a:latin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B3DBD5-1707-45BD-AC4A-C80021E7FB54}"/>
              </a:ext>
            </a:extLst>
          </p:cNvPr>
          <p:cNvSpPr txBox="1"/>
          <p:nvPr/>
        </p:nvSpPr>
        <p:spPr>
          <a:xfrm>
            <a:off x="251520" y="1136747"/>
            <a:ext cx="871296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/>
              <a:t>Associations, personnel investigations and </a:t>
            </a:r>
            <a:r>
              <a:rPr lang="fr-FR" b="1" dirty="0" err="1"/>
              <a:t>so</a:t>
            </a:r>
            <a:r>
              <a:rPr lang="fr-FR" b="1" dirty="0"/>
              <a:t> one…</a:t>
            </a:r>
          </a:p>
          <a:p>
            <a:pPr algn="just"/>
            <a:endParaRPr lang="fr-FR" b="1" dirty="0"/>
          </a:p>
          <a:p>
            <a:pPr algn="just"/>
            <a:r>
              <a:rPr lang="fr-FR" b="1" dirty="0"/>
              <a:t>	</a:t>
            </a:r>
            <a:r>
              <a:rPr lang="fr-FR" dirty="0"/>
              <a:t>(https://scienceintegritydigest.com/...)</a:t>
            </a:r>
          </a:p>
          <a:p>
            <a:pPr algn="just"/>
            <a:endParaRPr lang="fr-FR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b="1" dirty="0" err="1"/>
              <a:t>PubPeer</a:t>
            </a:r>
            <a:r>
              <a:rPr lang="fr-FR" b="1" dirty="0"/>
              <a:t> , The online journal club</a:t>
            </a:r>
          </a:p>
          <a:p>
            <a:pPr algn="just"/>
            <a:endParaRPr lang="fr-FR" b="1" dirty="0"/>
          </a:p>
          <a:p>
            <a:pPr algn="just"/>
            <a:r>
              <a:rPr lang="fr-FR" b="1" dirty="0">
                <a:hlinkClick r:id="rId2"/>
              </a:rPr>
              <a:t>https://pubpeer.com</a:t>
            </a:r>
            <a:endParaRPr lang="fr-FR" b="1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The </a:t>
            </a:r>
            <a:r>
              <a:rPr lang="en-US" dirty="0" err="1"/>
              <a:t>PubPeer</a:t>
            </a:r>
            <a:r>
              <a:rPr lang="en-US" dirty="0"/>
              <a:t> Foundation is a California-registered public-benefit corporation with nonprofit status in the United States. </a:t>
            </a:r>
            <a:r>
              <a:rPr lang="en-US" b="1" dirty="0"/>
              <a:t>The overarching goal of the Foundation is to improve the quality of scientific research by enabling innovative approaches for community interaction</a:t>
            </a:r>
            <a:r>
              <a:rPr lang="en-US" dirty="0"/>
              <a:t>. The bylaws of the Foundation establish pubpeer.com as a service run for the benefit of its readers and commenters, who create its content. Our current focus is maintaining and developing the </a:t>
            </a:r>
            <a:r>
              <a:rPr lang="en-US" b="1" dirty="0" err="1"/>
              <a:t>PubPeer</a:t>
            </a:r>
            <a:r>
              <a:rPr lang="en-US" dirty="0"/>
              <a:t> online platform for post-publication peer review.</a:t>
            </a:r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8240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76176F-3A37-4F64-95B0-ABCE3C6A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latin typeface="+mj-lt"/>
              </a:rPr>
              <a:t>Institutional</a:t>
            </a:r>
            <a:r>
              <a:rPr lang="fr-FR" dirty="0">
                <a:latin typeface="+mj-lt"/>
              </a:rPr>
              <a:t> sanctions </a:t>
            </a:r>
            <a:r>
              <a:rPr lang="fr-FR" dirty="0" err="1">
                <a:latin typeface="+mj-lt"/>
              </a:rPr>
              <a:t>against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researchers</a:t>
            </a:r>
            <a:endParaRPr lang="fr-FR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26C2A9-F547-4407-ADC8-20AD3C380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8748464" cy="39731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26D546-E4AF-413D-B7ED-342CC7895DE5}"/>
              </a:ext>
            </a:extLst>
          </p:cNvPr>
          <p:cNvSpPr/>
          <p:nvPr/>
        </p:nvSpPr>
        <p:spPr>
          <a:xfrm>
            <a:off x="179512" y="4800634"/>
            <a:ext cx="874846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</a:rPr>
              <a:t>Inserm, CNRS, Institut Pasteur : </a:t>
            </a:r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hlinkClick r:id="rId3" action="ppaction://hlinkfile"/>
              </a:rPr>
              <a:t>Rapport d’instruction à propos des signalements concernant dix publications de deux chercheurs travaillant à l’Institut Pasteur - </a:t>
            </a:r>
            <a:r>
              <a:rPr lang="fr-FR" b="1" i="1" dirty="0">
                <a:solidFill>
                  <a:srgbClr val="000000"/>
                </a:solidFill>
                <a:latin typeface="Times New Roman" panose="02020603050405020304" pitchFamily="18" charset="0"/>
                <a:hlinkClick r:id="rId3" action="ppaction://hlinkfile"/>
              </a:rPr>
              <a:t>19 mars 2021</a:t>
            </a:r>
            <a:r>
              <a:rPr lang="fr-FR" dirty="0">
                <a:hlinkClick r:id="rId3" action="ppaction://hlinkfile"/>
              </a:rPr>
              <a:t> </a:t>
            </a:r>
            <a:endParaRPr lang="fr-FR" dirty="0"/>
          </a:p>
          <a:p>
            <a:endParaRPr lang="fr-FR" dirty="0"/>
          </a:p>
          <a:p>
            <a:r>
              <a:rPr lang="fr-FR" b="1" dirty="0">
                <a:hlinkClick r:id="rId4"/>
              </a:rPr>
              <a:t>The Office of </a:t>
            </a:r>
            <a:r>
              <a:rPr lang="fr-FR" b="1" dirty="0" err="1">
                <a:hlinkClick r:id="rId4"/>
              </a:rPr>
              <a:t>Research</a:t>
            </a:r>
            <a:r>
              <a:rPr lang="fr-FR" b="1" dirty="0">
                <a:hlinkClick r:id="rId4"/>
              </a:rPr>
              <a:t> </a:t>
            </a:r>
            <a:r>
              <a:rPr lang="fr-FR" b="1" dirty="0" err="1">
                <a:hlinkClick r:id="rId4"/>
              </a:rPr>
              <a:t>Integrity</a:t>
            </a:r>
            <a:r>
              <a:rPr lang="fr-FR" b="1" dirty="0">
                <a:hlinkClick r:id="rId4"/>
              </a:rPr>
              <a:t> (US)</a:t>
            </a:r>
            <a:endParaRPr lang="fr-FR" b="1" dirty="0"/>
          </a:p>
          <a:p>
            <a:endParaRPr lang="fr-FR" dirty="0"/>
          </a:p>
          <a:p>
            <a:endParaRPr lang="fr-FR" dirty="0"/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611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B2730-172E-482E-AD28-6B31BB4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34669"/>
            <a:ext cx="8076872" cy="692696"/>
          </a:xfrm>
        </p:spPr>
        <p:txBody>
          <a:bodyPr>
            <a:normAutofit/>
          </a:bodyPr>
          <a:lstStyle/>
          <a:p>
            <a:r>
              <a:rPr lang="fr-FR" dirty="0" err="1">
                <a:latin typeface="+mn-lt"/>
              </a:rPr>
              <a:t>Institutional</a:t>
            </a:r>
            <a:r>
              <a:rPr lang="fr-FR" dirty="0">
                <a:latin typeface="+mn-lt"/>
              </a:rPr>
              <a:t> sanctions </a:t>
            </a:r>
            <a:r>
              <a:rPr lang="fr-FR" dirty="0" err="1">
                <a:latin typeface="+mn-lt"/>
              </a:rPr>
              <a:t>against</a:t>
            </a:r>
            <a:r>
              <a:rPr lang="fr-FR" dirty="0">
                <a:latin typeface="+mn-lt"/>
              </a:rPr>
              <a:t> </a:t>
            </a:r>
            <a:r>
              <a:rPr lang="fr-FR" dirty="0" err="1">
                <a:latin typeface="+mn-lt"/>
              </a:rPr>
              <a:t>laboratories</a:t>
            </a:r>
            <a:endParaRPr lang="fr-FR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6DE8B7-5043-4155-9087-2755997534C8}"/>
              </a:ext>
            </a:extLst>
          </p:cNvPr>
          <p:cNvSpPr/>
          <p:nvPr/>
        </p:nvSpPr>
        <p:spPr>
          <a:xfrm>
            <a:off x="323528" y="5589240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studies</a:t>
            </a:r>
            <a:r>
              <a:rPr lang="fr-FR" dirty="0"/>
              <a:t> on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Integrity</a:t>
            </a:r>
            <a:r>
              <a:rPr lang="fr-FR" dirty="0"/>
              <a:t>, Dr M Lauer</a:t>
            </a:r>
          </a:p>
          <a:p>
            <a:r>
              <a:rPr lang="fr-FR" dirty="0"/>
              <a:t>May 2019 »</a:t>
            </a:r>
            <a:r>
              <a:rPr lang="en-US" dirty="0"/>
              <a:t> The Role of Research Integrity in Promoting Excellence: Tools for Colleges and University Leaders”</a:t>
            </a:r>
          </a:p>
          <a:p>
            <a:r>
              <a:rPr lang="fr-FR" dirty="0"/>
              <a:t>  </a:t>
            </a:r>
            <a:r>
              <a:rPr lang="fr-FR" dirty="0">
                <a:hlinkClick r:id="rId2"/>
              </a:rPr>
              <a:t>https://youtu.be/ZKwpe77iZws?t=509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19E148-933A-4AC6-996C-31A64F6D9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" t="33527" r="49" b="160"/>
          <a:stretch/>
        </p:blipFill>
        <p:spPr>
          <a:xfrm>
            <a:off x="611560" y="944976"/>
            <a:ext cx="8128000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3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26E5E-D960-4C76-B54E-12783C4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8076872" cy="692696"/>
          </a:xfrm>
        </p:spPr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misconduct</a:t>
            </a:r>
            <a:r>
              <a:rPr lang="fr-FR" dirty="0"/>
              <a:t>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BD647F-028F-4794-AB80-5050B2885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92696"/>
            <a:ext cx="6238463" cy="61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40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26E5E-D960-4C76-B54E-12783C4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8076872" cy="692696"/>
          </a:xfrm>
        </p:spPr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misconduct</a:t>
            </a:r>
            <a:r>
              <a:rPr lang="fr-FR" dirty="0"/>
              <a:t>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151C8A2-99E1-44FC-861F-7D0DAEC89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8806808" cy="468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03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A800F68-34FF-40C1-A251-2F354D8D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-26896"/>
            <a:ext cx="3013983" cy="24099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06B2730-172E-482E-AD28-6B31BB4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8076872" cy="692696"/>
          </a:xfrm>
        </p:spPr>
        <p:txBody>
          <a:bodyPr/>
          <a:lstStyle/>
          <a:p>
            <a:r>
              <a:rPr lang="fr-FR" dirty="0" err="1"/>
              <a:t>Russian</a:t>
            </a:r>
            <a:r>
              <a:rPr lang="fr-FR" dirty="0"/>
              <a:t> </a:t>
            </a:r>
            <a:r>
              <a:rPr lang="fr-FR" dirty="0" err="1"/>
              <a:t>dolls</a:t>
            </a:r>
            <a:r>
              <a:rPr lang="fr-FR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C21322-0EA5-4E7C-8AF2-76750D5542E9}"/>
              </a:ext>
            </a:extLst>
          </p:cNvPr>
          <p:cNvSpPr/>
          <p:nvPr/>
        </p:nvSpPr>
        <p:spPr>
          <a:xfrm>
            <a:off x="323389" y="1889659"/>
            <a:ext cx="8352928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70C0"/>
                </a:solidFill>
              </a:rPr>
              <a:t>Research Integrity </a:t>
            </a:r>
          </a:p>
          <a:p>
            <a:pPr algn="just"/>
            <a:r>
              <a:rPr lang="en-US" dirty="0"/>
              <a:t>Behaviors of researchers that may hamper validity of research or trust in science</a:t>
            </a:r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Research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Ethics</a:t>
            </a:r>
          </a:p>
          <a:p>
            <a:pPr algn="just"/>
            <a:r>
              <a:rPr lang="en-US" dirty="0"/>
              <a:t>Consideration on the use of animals or humans in research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>
                <a:solidFill>
                  <a:srgbClr val="00B050"/>
                </a:solidFill>
              </a:rPr>
              <a:t>Responsible Research </a:t>
            </a:r>
          </a:p>
          <a:p>
            <a:pPr algn="just"/>
            <a:r>
              <a:rPr lang="en-US" dirty="0"/>
              <a:t>Consequences of research for society and environment</a:t>
            </a:r>
          </a:p>
          <a:p>
            <a:pPr algn="just"/>
            <a:r>
              <a:rPr lang="en-US" dirty="0"/>
              <a:t>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EC1AD86-AC65-4064-98B5-042918E5D672}"/>
              </a:ext>
            </a:extLst>
          </p:cNvPr>
          <p:cNvGrpSpPr/>
          <p:nvPr/>
        </p:nvGrpSpPr>
        <p:grpSpPr>
          <a:xfrm>
            <a:off x="3093100" y="4375229"/>
            <a:ext cx="2813506" cy="2325307"/>
            <a:chOff x="3093100" y="4375229"/>
            <a:chExt cx="2813506" cy="2325307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34615F22-6C58-467B-A20C-3153EED0CBB4}"/>
                </a:ext>
              </a:extLst>
            </p:cNvPr>
            <p:cNvSpPr/>
            <p:nvPr/>
          </p:nvSpPr>
          <p:spPr>
            <a:xfrm>
              <a:off x="3093100" y="4375229"/>
              <a:ext cx="1728192" cy="1615352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8A0BD150-B5EF-44AE-AA2F-13D38EEC449F}"/>
                </a:ext>
              </a:extLst>
            </p:cNvPr>
            <p:cNvSpPr/>
            <p:nvPr/>
          </p:nvSpPr>
          <p:spPr>
            <a:xfrm>
              <a:off x="4178414" y="4375229"/>
              <a:ext cx="1728192" cy="16153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A9D3E4A-EB59-40C6-A467-58E86CA4DE99}"/>
                </a:ext>
              </a:extLst>
            </p:cNvPr>
            <p:cNvSpPr/>
            <p:nvPr/>
          </p:nvSpPr>
          <p:spPr>
            <a:xfrm>
              <a:off x="3635757" y="5085184"/>
              <a:ext cx="1728192" cy="161535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6393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26E5E-D960-4C76-B54E-12783C4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8076872" cy="692696"/>
          </a:xfrm>
        </p:spPr>
        <p:txBody>
          <a:bodyPr>
            <a:normAutofit/>
          </a:bodyPr>
          <a:lstStyle/>
          <a:p>
            <a:r>
              <a:rPr lang="fr-FR" dirty="0"/>
              <a:t>(Not exhaustive)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factors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00C09C-0AD2-4A25-BC17-6E90D639ED77}"/>
              </a:ext>
            </a:extLst>
          </p:cNvPr>
          <p:cNvSpPr/>
          <p:nvPr/>
        </p:nvSpPr>
        <p:spPr>
          <a:xfrm>
            <a:off x="323528" y="908720"/>
            <a:ext cx="8748464" cy="5866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Individual traits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vanity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rigor…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 Cultural factors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difference in understanding what constitutes good scientific practice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Circumstances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financial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personal reasons…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Organizational factors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complex interpersonal relationships at the workplace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inadequate training or mentoring…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Structural elements (“publish-or-perish” culture)….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hyper-competitiveness 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biases in peer-review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90635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26E5E-D960-4C76-B54E-12783C41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8076872" cy="692696"/>
          </a:xfrm>
        </p:spPr>
        <p:txBody>
          <a:bodyPr>
            <a:normAutofit/>
          </a:bodyPr>
          <a:lstStyle/>
          <a:p>
            <a:r>
              <a:rPr lang="fr-FR" dirty="0"/>
              <a:t>(Not exhaustive)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factors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901FE3-01DB-41A5-BABF-2A5F2E49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692696"/>
            <a:ext cx="4320480" cy="61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21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36364C-1555-48DE-8F05-1EED541F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Predatory</a:t>
            </a:r>
            <a:r>
              <a:rPr lang="fr-FR" dirty="0"/>
              <a:t> </a:t>
            </a:r>
            <a:r>
              <a:rPr lang="fr-FR" dirty="0" err="1"/>
              <a:t>publishing</a:t>
            </a:r>
            <a:r>
              <a:rPr lang="fr-FR" dirty="0"/>
              <a:t> and </a:t>
            </a:r>
            <a:r>
              <a:rPr lang="fr-FR" dirty="0" err="1"/>
              <a:t>conferences</a:t>
            </a:r>
            <a:r>
              <a:rPr lang="fr-FR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EFB1B68-DECC-4BFE-9847-F229307E8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36712"/>
            <a:ext cx="4143301" cy="319313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C02E179-22F2-4B27-83F8-65B50BCF7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79" y="2204864"/>
            <a:ext cx="5737769" cy="44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6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36364C-1555-48DE-8F05-1EED541F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Predatory</a:t>
            </a:r>
            <a:r>
              <a:rPr lang="fr-FR" dirty="0"/>
              <a:t> </a:t>
            </a:r>
            <a:r>
              <a:rPr lang="fr-FR" dirty="0" err="1"/>
              <a:t>publishing</a:t>
            </a:r>
            <a:r>
              <a:rPr lang="fr-FR" dirty="0"/>
              <a:t> and </a:t>
            </a:r>
            <a:r>
              <a:rPr lang="fr-FR" dirty="0" err="1"/>
              <a:t>conferences</a:t>
            </a:r>
            <a:r>
              <a:rPr lang="fr-FR" dirty="0"/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F7D2981-31F5-4838-9A04-40F35A90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052736"/>
            <a:ext cx="3352405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51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260A7-D729-4A44-B1BC-C02CE855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promote</a:t>
            </a:r>
            <a:r>
              <a:rPr lang="fr-FR" dirty="0"/>
              <a:t> </a:t>
            </a:r>
            <a:r>
              <a:rPr lang="fr-FR" dirty="0" err="1"/>
              <a:t>integrity</a:t>
            </a:r>
            <a:r>
              <a:rPr lang="fr-FR" dirty="0"/>
              <a:t> / good practices?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F90909-2E7E-40F7-894B-92A97E490A87}"/>
              </a:ext>
            </a:extLst>
          </p:cNvPr>
          <p:cNvSpPr txBox="1"/>
          <p:nvPr/>
        </p:nvSpPr>
        <p:spPr>
          <a:xfrm>
            <a:off x="349817" y="148478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3D56C-B0D5-45A0-BB53-8A90622C5D70}"/>
              </a:ext>
            </a:extLst>
          </p:cNvPr>
          <p:cNvSpPr/>
          <p:nvPr/>
        </p:nvSpPr>
        <p:spPr>
          <a:xfrm>
            <a:off x="179512" y="692696"/>
            <a:ext cx="8568952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Everyone’s </a:t>
            </a:r>
            <a:r>
              <a:rPr lang="en-US" b="1" dirty="0" err="1"/>
              <a:t>responsability</a:t>
            </a:r>
            <a:r>
              <a:rPr lang="en-US" b="1" dirty="0"/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Supportive rather than controlling policies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947F34-43A1-48F9-AD24-EABED5BBB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796" y="1124744"/>
            <a:ext cx="3739483" cy="57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93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3260A7-D729-4A44-B1BC-C02CE8556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</a:t>
            </a:r>
            <a:r>
              <a:rPr lang="fr-FR" dirty="0" err="1"/>
              <a:t>promote</a:t>
            </a:r>
            <a:r>
              <a:rPr lang="fr-FR" dirty="0"/>
              <a:t> </a:t>
            </a:r>
            <a:r>
              <a:rPr lang="fr-FR" dirty="0" err="1"/>
              <a:t>integrity</a:t>
            </a:r>
            <a:r>
              <a:rPr lang="fr-FR" dirty="0"/>
              <a:t> / good practices?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F90909-2E7E-40F7-894B-92A97E490A87}"/>
              </a:ext>
            </a:extLst>
          </p:cNvPr>
          <p:cNvSpPr txBox="1"/>
          <p:nvPr/>
        </p:nvSpPr>
        <p:spPr>
          <a:xfrm>
            <a:off x="349817" y="148478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33D56C-B0D5-45A0-BB53-8A90622C5D70}"/>
              </a:ext>
            </a:extLst>
          </p:cNvPr>
          <p:cNvSpPr/>
          <p:nvPr/>
        </p:nvSpPr>
        <p:spPr>
          <a:xfrm>
            <a:off x="179512" y="620688"/>
            <a:ext cx="8568952" cy="545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Everyone’s </a:t>
            </a:r>
            <a:r>
              <a:rPr lang="en-US" b="1" dirty="0" err="1"/>
              <a:t>responsability</a:t>
            </a:r>
            <a:r>
              <a:rPr lang="en-US" b="1" dirty="0"/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Supportive rather than controlling policies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Institutional guidelines, information, diffusion and so one….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C00000"/>
                </a:solidFill>
              </a:rPr>
              <a:t>Please read some guides (</a:t>
            </a:r>
            <a:r>
              <a:rPr lang="en-US" b="1" dirty="0">
                <a:solidFill>
                  <a:srgbClr val="C00000"/>
                </a:solidFill>
                <a:hlinkClick r:id="rId3" action="ppaction://hlinkfile"/>
              </a:rPr>
              <a:t>European code of conduct for RI</a:t>
            </a:r>
            <a:r>
              <a:rPr lang="en-US" b="1" dirty="0">
                <a:solidFill>
                  <a:srgbClr val="C00000"/>
                </a:solidFill>
              </a:rPr>
              <a:t>, </a:t>
            </a:r>
            <a:r>
              <a:rPr lang="en-US" b="1" dirty="0">
                <a:solidFill>
                  <a:srgbClr val="C00000"/>
                </a:solidFill>
                <a:hlinkClick r:id="rId4" action="ppaction://hlinkfile"/>
              </a:rPr>
              <a:t>CNRS guide</a:t>
            </a:r>
            <a:r>
              <a:rPr lang="en-US" b="1" dirty="0">
                <a:solidFill>
                  <a:srgbClr val="C00000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to known what the society is expecting from you as a professional researcher!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National institutional initiatives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b="1" dirty="0"/>
              <a:t>Office Français à </a:t>
            </a:r>
            <a:r>
              <a:rPr lang="fr-FR" b="1"/>
              <a:t>l’intégrité scientifique </a:t>
            </a:r>
            <a:r>
              <a:rPr lang="fr-FR" b="1" dirty="0"/>
              <a:t>(</a:t>
            </a:r>
            <a:r>
              <a:rPr lang="fr-FR" b="1" dirty="0" err="1"/>
              <a:t>Hcéres</a:t>
            </a:r>
            <a:r>
              <a:rPr lang="fr-FR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fr-FR" sz="1600" dirty="0"/>
              <a:t>	</a:t>
            </a:r>
            <a:r>
              <a:rPr lang="fr-FR" dirty="0">
                <a:hlinkClick r:id="rId5"/>
              </a:rPr>
              <a:t>https://www.hceres.fr/en/french-office-research-integrity</a:t>
            </a:r>
            <a:endParaRPr lang="fr-F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European Network of Research Integrity Office (ENRIO) </a:t>
            </a:r>
            <a:r>
              <a:rPr lang="en-US" dirty="0">
                <a:hlinkClick r:id="rId6"/>
              </a:rPr>
              <a:t>http://www.enrio.eu/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US research integrity office </a:t>
            </a:r>
            <a:r>
              <a:rPr lang="fr-FR" dirty="0">
                <a:hlinkClick r:id="rId7"/>
              </a:rPr>
              <a:t>https://ori.hhs.gov/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UK research integrity office </a:t>
            </a:r>
            <a:r>
              <a:rPr lang="en-US" dirty="0">
                <a:hlinkClick r:id="rId8"/>
              </a:rPr>
              <a:t>https://ukrio.org/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Research programs….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	</a:t>
            </a:r>
            <a:r>
              <a:rPr lang="fr-FR" dirty="0">
                <a:hlinkClick r:id="rId9"/>
              </a:rPr>
              <a:t>https://sops4ri.eu/toolbox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508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B2730-172E-482E-AD28-6B31BB4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34669"/>
            <a:ext cx="8076872" cy="692696"/>
          </a:xfrm>
        </p:spPr>
        <p:txBody>
          <a:bodyPr>
            <a:normAutofit/>
          </a:bodyPr>
          <a:lstStyle/>
          <a:p>
            <a:r>
              <a:rPr lang="fr-FR" dirty="0" err="1">
                <a:latin typeface="+mn-lt"/>
              </a:rPr>
              <a:t>From</a:t>
            </a:r>
            <a:r>
              <a:rPr lang="fr-FR" dirty="0">
                <a:latin typeface="+mn-lt"/>
              </a:rPr>
              <a:t> an </a:t>
            </a:r>
            <a:r>
              <a:rPr lang="fr-FR" dirty="0" err="1">
                <a:latin typeface="+mn-lt"/>
              </a:rPr>
              <a:t>institutional</a:t>
            </a:r>
            <a:r>
              <a:rPr lang="fr-FR" dirty="0">
                <a:latin typeface="+mn-lt"/>
              </a:rPr>
              <a:t> </a:t>
            </a:r>
            <a:r>
              <a:rPr lang="fr-FR" dirty="0" err="1">
                <a:latin typeface="+mn-lt"/>
              </a:rPr>
              <a:t>problem</a:t>
            </a:r>
            <a:r>
              <a:rPr lang="fr-FR" dirty="0">
                <a:latin typeface="+mn-lt"/>
              </a:rPr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6DE8B7-5043-4155-9087-2755997534C8}"/>
              </a:ext>
            </a:extLst>
          </p:cNvPr>
          <p:cNvSpPr/>
          <p:nvPr/>
        </p:nvSpPr>
        <p:spPr>
          <a:xfrm>
            <a:off x="323528" y="5589240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Case </a:t>
            </a:r>
            <a:r>
              <a:rPr lang="fr-FR" dirty="0" err="1"/>
              <a:t>studies</a:t>
            </a:r>
            <a:r>
              <a:rPr lang="fr-FR" dirty="0"/>
              <a:t> on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Integrity</a:t>
            </a:r>
            <a:r>
              <a:rPr lang="fr-FR" dirty="0"/>
              <a:t>, Dr M Lauer</a:t>
            </a:r>
          </a:p>
          <a:p>
            <a:r>
              <a:rPr lang="fr-FR" dirty="0"/>
              <a:t>May 2019 »</a:t>
            </a:r>
            <a:r>
              <a:rPr lang="en-US" dirty="0"/>
              <a:t> The Role of Research Integrity in Promoting Excellence: Tools for Colleges and University Leaders”</a:t>
            </a:r>
          </a:p>
          <a:p>
            <a:r>
              <a:rPr lang="fr-FR" dirty="0"/>
              <a:t>  </a:t>
            </a:r>
            <a:r>
              <a:rPr lang="fr-FR" dirty="0">
                <a:hlinkClick r:id="rId2"/>
              </a:rPr>
              <a:t>https://youtu.be/ZKwpe77iZws?t=509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19E148-933A-4AC6-996C-31A64F6D9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" t="33527" r="49" b="160"/>
          <a:stretch/>
        </p:blipFill>
        <p:spPr>
          <a:xfrm>
            <a:off x="611560" y="944976"/>
            <a:ext cx="8128000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57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B2730-172E-482E-AD28-6B31BB4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34669"/>
            <a:ext cx="8076872" cy="692696"/>
          </a:xfrm>
        </p:spPr>
        <p:txBody>
          <a:bodyPr>
            <a:normAutofit/>
          </a:bodyPr>
          <a:lstStyle/>
          <a:p>
            <a:r>
              <a:rPr lang="fr-FR" dirty="0"/>
              <a:t>…to a </a:t>
            </a:r>
            <a:r>
              <a:rPr lang="fr-FR" dirty="0" err="1"/>
              <a:t>societal</a:t>
            </a:r>
            <a:r>
              <a:rPr lang="fr-FR" dirty="0"/>
              <a:t> </a:t>
            </a:r>
            <a:r>
              <a:rPr lang="fr-FR" dirty="0" err="1"/>
              <a:t>concern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CAAB57-9D98-499B-8DEA-97DE55AECEFC}"/>
              </a:ext>
            </a:extLst>
          </p:cNvPr>
          <p:cNvSpPr/>
          <p:nvPr/>
        </p:nvSpPr>
        <p:spPr>
          <a:xfrm>
            <a:off x="192628" y="5805264"/>
            <a:ext cx="78259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Research Integrity, Ethics, Governance, and the "New Normal“,</a:t>
            </a:r>
            <a:r>
              <a:rPr lang="fr-FR" dirty="0"/>
              <a:t> Dr Simon </a:t>
            </a:r>
            <a:r>
              <a:rPr lang="fr-FR" dirty="0" err="1"/>
              <a:t>Kolstoe</a:t>
            </a:r>
            <a:endParaRPr lang="fr-FR" dirty="0"/>
          </a:p>
          <a:p>
            <a:r>
              <a:rPr lang="fr-FR" dirty="0" err="1"/>
              <a:t>Epigeum</a:t>
            </a:r>
            <a:r>
              <a:rPr lang="fr-FR" dirty="0"/>
              <a:t> Webinar, 2021</a:t>
            </a:r>
          </a:p>
          <a:p>
            <a:r>
              <a:rPr lang="fr-FR" dirty="0">
                <a:hlinkClick r:id="rId2"/>
              </a:rPr>
              <a:t>https://youtu.be/OGPiisSx89s?t=641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6CD8577-3A24-4207-8474-6F20D5E79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3413282" cy="361491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AAB0CD-FD3D-4057-908A-B4D6F6D61D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94" t="43657" r="41087" b="3858"/>
          <a:stretch/>
        </p:blipFill>
        <p:spPr>
          <a:xfrm>
            <a:off x="4102096" y="658027"/>
            <a:ext cx="4608512" cy="517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7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098F0-509D-4B83-A2E4-84B616CEB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8076872" cy="692696"/>
          </a:xfrm>
        </p:spPr>
        <p:txBody>
          <a:bodyPr/>
          <a:lstStyle/>
          <a:p>
            <a:r>
              <a:rPr lang="fr-FR" dirty="0">
                <a:latin typeface="+mn-lt"/>
              </a:rPr>
              <a:t>Possible </a:t>
            </a:r>
            <a:r>
              <a:rPr lang="fr-FR" dirty="0" err="1">
                <a:latin typeface="+mn-lt"/>
              </a:rPr>
              <a:t>consequences</a:t>
            </a:r>
            <a:r>
              <a:rPr lang="fr-FR" dirty="0">
                <a:latin typeface="+mn-lt"/>
              </a:rPr>
              <a:t> of </a:t>
            </a:r>
            <a:r>
              <a:rPr lang="fr-FR" dirty="0" err="1">
                <a:latin typeface="+mn-lt"/>
              </a:rPr>
              <a:t>any</a:t>
            </a:r>
            <a:r>
              <a:rPr lang="fr-FR" dirty="0">
                <a:latin typeface="+mn-lt"/>
              </a:rPr>
              <a:t> </a:t>
            </a:r>
            <a:r>
              <a:rPr lang="fr-FR" dirty="0" err="1">
                <a:latin typeface="+mn-lt"/>
              </a:rPr>
              <a:t>research</a:t>
            </a:r>
            <a:r>
              <a:rPr lang="fr-FR" dirty="0">
                <a:latin typeface="+mn-lt"/>
              </a:rPr>
              <a:t>...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D23018-04E2-4096-9EB3-78265FBE7C1C}"/>
              </a:ext>
            </a:extLst>
          </p:cNvPr>
          <p:cNvSpPr/>
          <p:nvPr/>
        </p:nvSpPr>
        <p:spPr>
          <a:xfrm>
            <a:off x="395536" y="3068960"/>
            <a:ext cx="83529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“I used to think that one could avoid involvement in the antisocial consequences of science simply by not working on any project that might be turned to evil or destructive ends. I have learned that things are not all that simple, and that </a:t>
            </a:r>
            <a:r>
              <a:rPr lang="en-US" b="1" dirty="0"/>
              <a:t>almost any scientific finding can be perverted or twisted under appropriate societal pressures</a:t>
            </a:r>
            <a:r>
              <a:rPr lang="en-US" dirty="0"/>
              <a:t>. In my view, the only recourse for a scientist concerned about the social consequences of his work is to remain involved with it to the end. </a:t>
            </a:r>
            <a:r>
              <a:rPr lang="en-US" b="1" dirty="0"/>
              <a:t>His responsibility to society does not cease with publication of a definitive scientific paper</a:t>
            </a:r>
            <a:r>
              <a:rPr lang="en-US" dirty="0"/>
              <a:t>... </a:t>
            </a:r>
            <a:r>
              <a:rPr lang="en-US" b="1" dirty="0"/>
              <a:t>Science is now too potent in transforming our world to permit random fallout of the social consequences of scientific discoveries. </a:t>
            </a:r>
            <a:r>
              <a:rPr lang="en-US" dirty="0"/>
              <a:t>Some scrutiny and regulation are required, and I believe that scientists must play an important role in any bodies devised to carry out such tasks.”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3EB4DF6-0739-4D0F-8EC4-697804600E95}"/>
              </a:ext>
            </a:extLst>
          </p:cNvPr>
          <p:cNvSpPr txBox="1"/>
          <p:nvPr/>
        </p:nvSpPr>
        <p:spPr>
          <a:xfrm>
            <a:off x="398011" y="1196752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Arthur GALSTON, Plant </a:t>
            </a:r>
            <a:r>
              <a:rPr lang="fr-FR" dirty="0" err="1"/>
              <a:t>biologist</a:t>
            </a:r>
            <a:r>
              <a:rPr lang="fr-FR" dirty="0"/>
              <a:t>, </a:t>
            </a:r>
            <a:r>
              <a:rPr lang="fr-FR" dirty="0" err="1"/>
              <a:t>Bioethics</a:t>
            </a:r>
            <a:r>
              <a:rPr lang="fr-FR" dirty="0"/>
              <a:t>, Yale </a:t>
            </a:r>
            <a:r>
              <a:rPr lang="fr-FR" dirty="0" err="1"/>
              <a:t>University</a:t>
            </a:r>
            <a:endParaRPr lang="fr-FR" dirty="0"/>
          </a:p>
          <a:p>
            <a:r>
              <a:rPr lang="en-US" dirty="0"/>
              <a:t>Science and social responsibility: A case history (Ann NY </a:t>
            </a:r>
            <a:r>
              <a:rPr lang="en-US" dirty="0" err="1"/>
              <a:t>Acad</a:t>
            </a:r>
            <a:r>
              <a:rPr lang="en-US" dirty="0"/>
              <a:t> Sci. 1972;196(4):223-35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His</a:t>
            </a:r>
            <a:r>
              <a:rPr lang="fr-FR" dirty="0"/>
              <a:t> PhD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served</a:t>
            </a:r>
            <a:r>
              <a:rPr lang="fr-FR" dirty="0"/>
              <a:t> the US </a:t>
            </a:r>
            <a:r>
              <a:rPr lang="fr-FR" dirty="0" err="1"/>
              <a:t>army</a:t>
            </a:r>
            <a:r>
              <a:rPr lang="fr-FR" dirty="0"/>
              <a:t> to </a:t>
            </a:r>
            <a:r>
              <a:rPr lang="fr-FR" dirty="0" err="1"/>
              <a:t>develop</a:t>
            </a:r>
            <a:r>
              <a:rPr lang="fr-FR" dirty="0"/>
              <a:t> a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chemical</a:t>
            </a:r>
            <a:r>
              <a:rPr lang="fr-FR" dirty="0"/>
              <a:t> </a:t>
            </a:r>
            <a:r>
              <a:rPr lang="fr-FR" dirty="0" err="1"/>
              <a:t>weapon</a:t>
            </a:r>
            <a:r>
              <a:rPr lang="fr-FR" dirty="0"/>
              <a:t> (Agent Orange)</a:t>
            </a:r>
          </a:p>
        </p:txBody>
      </p:sp>
    </p:spTree>
    <p:extLst>
      <p:ext uri="{BB962C8B-B14F-4D97-AF65-F5344CB8AC3E}">
        <p14:creationId xmlns:p14="http://schemas.microsoft.com/office/powerpoint/2010/main" val="182693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1D3226-CFB7-4C66-8842-0428AA21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historical</a:t>
            </a:r>
            <a:r>
              <a:rPr lang="fr-FR" dirty="0"/>
              <a:t> background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4365FF-29AE-4FF4-9036-E200A3D0C13D}"/>
              </a:ext>
            </a:extLst>
          </p:cNvPr>
          <p:cNvSpPr/>
          <p:nvPr/>
        </p:nvSpPr>
        <p:spPr>
          <a:xfrm>
            <a:off x="150004" y="979184"/>
            <a:ext cx="884399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Before world war II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Society was not really concerned by what researchers did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Nuremberg trials (</a:t>
            </a:r>
            <a:r>
              <a:rPr lang="en-US" b="1" dirty="0" err="1"/>
              <a:t>november</a:t>
            </a:r>
            <a:r>
              <a:rPr lang="en-US" b="1" dirty="0"/>
              <a:t> 1945-october 1946)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researchers have to be clear on how they conduct their research but had still their own regulation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Declaration of Helsinki (1964) - </a:t>
            </a:r>
            <a:r>
              <a:rPr lang="en-US" b="1" dirty="0">
                <a:hlinkClick r:id="rId3"/>
              </a:rPr>
              <a:t>World Medical Association</a:t>
            </a: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first worldwide attempt to establish an international model on how researchers must conduct themselves ethically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scientific review must be done prior the beginning of a medical research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amended 7 times since, the current version being from 2013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complemented by the declaration of Taipei (2016) on ethical considerations regarding health databases and biobanks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Belmont report (1979)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 err="1"/>
              <a:t>governmental</a:t>
            </a:r>
            <a:r>
              <a:rPr lang="fr-FR" dirty="0"/>
              <a:t> </a:t>
            </a:r>
            <a:r>
              <a:rPr lang="fr-FR" dirty="0" err="1"/>
              <a:t>regulations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 to guide </a:t>
            </a:r>
            <a:r>
              <a:rPr lang="fr-FR" dirty="0" err="1"/>
              <a:t>responsible</a:t>
            </a:r>
            <a:r>
              <a:rPr lang="fr-FR" dirty="0"/>
              <a:t> </a:t>
            </a:r>
            <a:r>
              <a:rPr lang="fr-FR" dirty="0" err="1"/>
              <a:t>conducts</a:t>
            </a:r>
            <a:r>
              <a:rPr lang="fr-FR" dirty="0"/>
              <a:t> of </a:t>
            </a:r>
            <a:r>
              <a:rPr lang="fr-FR" dirty="0" err="1"/>
              <a:t>research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hlinkClick r:id="rId4"/>
              </a:rPr>
              <a:t>World </a:t>
            </a:r>
            <a:r>
              <a:rPr lang="fr-FR" b="1" dirty="0" err="1">
                <a:hlinkClick r:id="rId4"/>
              </a:rPr>
              <a:t>conferences</a:t>
            </a:r>
            <a:r>
              <a:rPr lang="fr-FR" b="1" dirty="0">
                <a:hlinkClick r:id="rId4"/>
              </a:rPr>
              <a:t> on </a:t>
            </a:r>
            <a:r>
              <a:rPr lang="fr-FR" b="1" dirty="0" err="1">
                <a:hlinkClick r:id="rId4"/>
              </a:rPr>
              <a:t>research</a:t>
            </a:r>
            <a:r>
              <a:rPr lang="fr-FR" b="1" dirty="0">
                <a:hlinkClick r:id="rId4"/>
              </a:rPr>
              <a:t> </a:t>
            </a:r>
            <a:r>
              <a:rPr lang="fr-FR" b="1" dirty="0" err="1">
                <a:hlinkClick r:id="rId4"/>
              </a:rPr>
              <a:t>integrity</a:t>
            </a:r>
            <a:r>
              <a:rPr lang="fr-FR" b="1" dirty="0">
                <a:hlinkClick r:id="rId4"/>
              </a:rPr>
              <a:t> </a:t>
            </a:r>
            <a:r>
              <a:rPr lang="fr-FR" dirty="0" err="1"/>
              <a:t>since</a:t>
            </a:r>
            <a:r>
              <a:rPr lang="fr-FR" dirty="0"/>
              <a:t> 2007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47 countries (2007) to 52 countries (2017)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fr-FR" dirty="0"/>
          </a:p>
          <a:p>
            <a:r>
              <a:rPr lang="fr-FR" sz="1600" b="1" dirty="0"/>
              <a:t>			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943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8E5F4-4F60-4CFE-8A9F-CD67C223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-243408"/>
            <a:ext cx="8004864" cy="1152128"/>
          </a:xfrm>
        </p:spPr>
        <p:txBody>
          <a:bodyPr>
            <a:normAutofit/>
          </a:bodyPr>
          <a:lstStyle/>
          <a:p>
            <a:r>
              <a:rPr lang="fr-FR" dirty="0"/>
              <a:t>International guidelines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F4E13E-5704-4FE8-A102-79ABF44ED552}"/>
              </a:ext>
            </a:extLst>
          </p:cNvPr>
          <p:cNvSpPr/>
          <p:nvPr/>
        </p:nvSpPr>
        <p:spPr>
          <a:xfrm>
            <a:off x="251520" y="692696"/>
            <a:ext cx="820891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hlinkClick r:id="rId2"/>
              </a:rPr>
              <a:t>Singapore </a:t>
            </a:r>
            <a:r>
              <a:rPr lang="fr-FR" b="1" dirty="0" err="1">
                <a:hlinkClick r:id="rId2"/>
              </a:rPr>
              <a:t>statement</a:t>
            </a:r>
            <a:r>
              <a:rPr lang="fr-FR" b="1" dirty="0"/>
              <a:t> </a:t>
            </a:r>
            <a:r>
              <a:rPr lang="fr-FR" dirty="0"/>
              <a:t>(2010)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Honesty in all aspects of research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Accountability in the conduct of research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Professional courtesy and fairness in working with others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Good stewardship of research on behalf of others</a:t>
            </a:r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linkClick r:id="rId3" action="ppaction://hlinkfile"/>
              </a:rPr>
              <a:t>Montreal Statements</a:t>
            </a:r>
            <a:r>
              <a:rPr lang="en-US" b="1" dirty="0"/>
              <a:t>, </a:t>
            </a:r>
            <a:r>
              <a:rPr lang="en-US" dirty="0"/>
              <a:t>cross-Boundary collaborations (2013)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Integrity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Trust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Purpose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Goals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linkClick r:id="rId4" action="ppaction://hlinkfile"/>
              </a:rPr>
              <a:t>Hong Kong Principles</a:t>
            </a:r>
            <a:r>
              <a:rPr lang="en-US" b="1" dirty="0"/>
              <a:t>, </a:t>
            </a:r>
            <a:r>
              <a:rPr lang="en-US" dirty="0"/>
              <a:t>assessing researchers</a:t>
            </a:r>
            <a:r>
              <a:rPr lang="en-US" b="1" dirty="0"/>
              <a:t> </a:t>
            </a:r>
            <a:r>
              <a:rPr lang="en-US" dirty="0"/>
              <a:t>(2019)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Value complete reporting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Reward the practice of open science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Acknowledge a broad range of research activities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Recognize essential other tasks like peer review and mentoring</a:t>
            </a:r>
          </a:p>
          <a:p>
            <a:pPr lvl="1"/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b="1" dirty="0"/>
              <a:t> Global guides toward comprehensive standards, codes, policies but not regulatory documents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C00000"/>
                </a:solidFill>
              </a:rPr>
              <a:t>Consult your institutional policies, guidance, and regulations </a:t>
            </a:r>
          </a:p>
          <a:p>
            <a:pPr lvl="1"/>
            <a:r>
              <a:rPr lang="en-US" dirty="0"/>
              <a:t> 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9C33F7-E250-408D-8F93-492CD0DA9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902776"/>
            <a:ext cx="2532681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7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8E5F4-4F60-4CFE-8A9F-CD67C223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-243408"/>
            <a:ext cx="8004864" cy="1152128"/>
          </a:xfrm>
        </p:spPr>
        <p:txBody>
          <a:bodyPr>
            <a:normAutofit/>
          </a:bodyPr>
          <a:lstStyle/>
          <a:p>
            <a:r>
              <a:rPr lang="fr-FR" dirty="0" err="1"/>
              <a:t>European</a:t>
            </a:r>
            <a:r>
              <a:rPr lang="fr-FR" dirty="0"/>
              <a:t> and French guidelines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F4E13E-5704-4FE8-A102-79ABF44ED552}"/>
              </a:ext>
            </a:extLst>
          </p:cNvPr>
          <p:cNvSpPr/>
          <p:nvPr/>
        </p:nvSpPr>
        <p:spPr>
          <a:xfrm>
            <a:off x="-1529" y="1059120"/>
            <a:ext cx="911263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hlinkClick r:id="rId2"/>
              </a:rPr>
              <a:t>European</a:t>
            </a:r>
            <a:r>
              <a:rPr lang="fr-FR" dirty="0">
                <a:hlinkClick r:id="rId2"/>
              </a:rPr>
              <a:t> code of </a:t>
            </a:r>
            <a:r>
              <a:rPr lang="fr-FR" dirty="0" err="1">
                <a:hlinkClick r:id="rId2"/>
              </a:rPr>
              <a:t>conduct</a:t>
            </a:r>
            <a:r>
              <a:rPr lang="fr-FR" dirty="0">
                <a:hlinkClick r:id="rId2"/>
              </a:rPr>
              <a:t> for </a:t>
            </a:r>
            <a:r>
              <a:rPr lang="fr-FR" dirty="0" err="1">
                <a:hlinkClick r:id="rId2"/>
              </a:rPr>
              <a:t>research</a:t>
            </a:r>
            <a:r>
              <a:rPr lang="fr-FR" dirty="0">
                <a:hlinkClick r:id="rId2"/>
              </a:rPr>
              <a:t> </a:t>
            </a:r>
            <a:r>
              <a:rPr lang="fr-FR" dirty="0" err="1">
                <a:hlinkClick r:id="rId2"/>
              </a:rPr>
              <a:t>integrity</a:t>
            </a:r>
            <a:r>
              <a:rPr lang="fr-FR" dirty="0">
                <a:hlinkClick r:id="rId2"/>
              </a:rPr>
              <a:t> </a:t>
            </a:r>
            <a:r>
              <a:rPr lang="fr-FR" dirty="0"/>
              <a:t>(2011 </a:t>
            </a:r>
            <a:r>
              <a:rPr lang="fr-FR" dirty="0" err="1"/>
              <a:t>revised</a:t>
            </a:r>
            <a:r>
              <a:rPr lang="fr-FR" dirty="0"/>
              <a:t> in 2017)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dirty="0" err="1"/>
              <a:t>Reliability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dirty="0" err="1"/>
              <a:t>Honesty</a:t>
            </a:r>
            <a:endParaRPr lang="fr-FR" b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dirty="0"/>
              <a:t>Respect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b="1" dirty="0" err="1"/>
              <a:t>Accountability</a:t>
            </a:r>
            <a:endParaRPr lang="fr-FR" b="1" dirty="0"/>
          </a:p>
          <a:p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French </a:t>
            </a:r>
            <a:r>
              <a:rPr lang="fr-FR" b="1" dirty="0" err="1"/>
              <a:t>agencies</a:t>
            </a:r>
            <a:endParaRPr lang="fr-FR" sz="1400" i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Office Français à l’intégrité scientifique, Haut Conseil pour l’évaluation de la Recherche et de l’enseignement supérieur (</a:t>
            </a:r>
            <a:r>
              <a:rPr lang="fr-FR" dirty="0" err="1"/>
              <a:t>Hcéres</a:t>
            </a:r>
            <a:r>
              <a:rPr lang="fr-FR" dirty="0"/>
              <a:t>)</a:t>
            </a:r>
          </a:p>
          <a:p>
            <a:pPr lvl="2"/>
            <a:r>
              <a:rPr lang="fr-FR" sz="1400" i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https://www.hceres.fr/en/french-office-research-integrity</a:t>
            </a:r>
            <a:endParaRPr lang="fr-FR" sz="1400" i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Agence National de la Recherche (ANR)</a:t>
            </a:r>
          </a:p>
          <a:p>
            <a:pPr lvl="2"/>
            <a:r>
              <a:rPr lang="fr-FR" sz="1400" i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https://anr.fr/en/anrs-role-in-research/values-and-commitments/scientific-integrity/</a:t>
            </a:r>
            <a:endParaRPr lang="fr-FR" sz="1400" i="1" dirty="0"/>
          </a:p>
          <a:p>
            <a:pPr lvl="2"/>
            <a:endParaRPr lang="fr-FR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i="1" dirty="0"/>
              <a:t>Organismes de recherche</a:t>
            </a:r>
            <a:endParaRPr lang="fr-FR" sz="1400" i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CNRS</a:t>
            </a:r>
          </a:p>
          <a:p>
            <a:pPr lvl="2"/>
            <a:r>
              <a:rPr lang="fr-FR" sz="1400" i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https://www.cnrs.fr/en/research</a:t>
            </a:r>
            <a:endParaRPr lang="fr-FR" sz="1400" i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Université de Montpellier</a:t>
            </a:r>
          </a:p>
          <a:p>
            <a:pPr lvl="2"/>
            <a:r>
              <a:rPr lang="fr-FR" sz="1400" i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https://www.umontpellier.fr/recherche/charte-relative-a-lintegrite-scientifique</a:t>
            </a:r>
            <a:endParaRPr lang="fr-FR" sz="1400" i="1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Inserm</a:t>
            </a:r>
          </a:p>
          <a:p>
            <a:pPr lvl="2"/>
            <a:r>
              <a:rPr lang="fr-FR" sz="1400" i="1" dirty="0">
                <a:hlinkClick r:id="rId7"/>
              </a:rPr>
              <a:t>https://www.inserm.fr/en/about-us/office-for-research-integrity/</a:t>
            </a:r>
            <a:endParaRPr lang="fr-FR" sz="1400" i="1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73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6B2730-172E-482E-AD28-6B31BB4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0"/>
            <a:ext cx="8076872" cy="692696"/>
          </a:xfrm>
        </p:spPr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of </a:t>
            </a:r>
            <a:r>
              <a:rPr lang="fr-FR" dirty="0" err="1"/>
              <a:t>integrity</a:t>
            </a:r>
            <a:r>
              <a:rPr lang="fr-FR" dirty="0"/>
              <a:t> in </a:t>
            </a:r>
            <a:r>
              <a:rPr lang="fr-FR" dirty="0" err="1"/>
              <a:t>research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9EC8532-F371-4FDF-87AF-0955D7D1A39F}"/>
              </a:ext>
            </a:extLst>
          </p:cNvPr>
          <p:cNvSpPr txBox="1"/>
          <p:nvPr/>
        </p:nvSpPr>
        <p:spPr>
          <a:xfrm>
            <a:off x="174416" y="1988840"/>
            <a:ext cx="8983448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b="1" dirty="0"/>
              <a:t>Active </a:t>
            </a:r>
            <a:r>
              <a:rPr lang="fr-FR" sz="2000" b="1" dirty="0" err="1"/>
              <a:t>adherence</a:t>
            </a:r>
            <a:r>
              <a:rPr lang="fr-FR" sz="2000" b="1" dirty="0"/>
              <a:t> </a:t>
            </a:r>
            <a:r>
              <a:rPr lang="fr-FR" sz="2000" dirty="0"/>
              <a:t>to the </a:t>
            </a:r>
            <a:r>
              <a:rPr lang="fr-FR" sz="2000" dirty="0" err="1"/>
              <a:t>regulatory</a:t>
            </a:r>
            <a:r>
              <a:rPr lang="fr-FR" sz="2000" dirty="0"/>
              <a:t> and </a:t>
            </a:r>
            <a:r>
              <a:rPr lang="fr-FR" sz="2000" dirty="0" err="1"/>
              <a:t>ethical</a:t>
            </a:r>
            <a:r>
              <a:rPr lang="fr-FR" sz="2000" dirty="0"/>
              <a:t> </a:t>
            </a:r>
            <a:r>
              <a:rPr lang="fr-FR" sz="2000" dirty="0" err="1"/>
              <a:t>principles</a:t>
            </a:r>
            <a:r>
              <a:rPr lang="fr-FR" sz="2000" dirty="0"/>
              <a:t> and </a:t>
            </a:r>
            <a:r>
              <a:rPr lang="fr-FR" sz="2000" dirty="0" err="1"/>
              <a:t>professional</a:t>
            </a:r>
            <a:r>
              <a:rPr lang="fr-FR" sz="2000" dirty="0"/>
              <a:t> standards essential for the </a:t>
            </a:r>
            <a:r>
              <a:rPr lang="fr-FR" sz="2000" dirty="0" err="1"/>
              <a:t>responsible</a:t>
            </a:r>
            <a:r>
              <a:rPr lang="fr-FR" sz="2000" dirty="0"/>
              <a:t> </a:t>
            </a:r>
            <a:r>
              <a:rPr lang="fr-FR" sz="2000" dirty="0" err="1"/>
              <a:t>conduct</a:t>
            </a:r>
            <a:r>
              <a:rPr lang="fr-FR" sz="2000" dirty="0"/>
              <a:t> of </a:t>
            </a:r>
            <a:r>
              <a:rPr lang="fr-FR" sz="2000" dirty="0" err="1"/>
              <a:t>research</a:t>
            </a:r>
            <a:r>
              <a:rPr lang="fr-FR" sz="2000" dirty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b="1" dirty="0"/>
              <a:t>Planning</a:t>
            </a:r>
            <a:r>
              <a:rPr lang="fr-FR" sz="2000" dirty="0"/>
              <a:t> of </a:t>
            </a:r>
            <a:r>
              <a:rPr lang="fr-FR" sz="2000" dirty="0" err="1"/>
              <a:t>research</a:t>
            </a:r>
            <a:endParaRPr lang="fr-F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b="1" dirty="0" err="1"/>
              <a:t>Conducting</a:t>
            </a:r>
            <a:r>
              <a:rPr lang="fr-FR" sz="2000" dirty="0"/>
              <a:t> the </a:t>
            </a:r>
            <a:r>
              <a:rPr lang="fr-FR" sz="2000" dirty="0" err="1"/>
              <a:t>research</a:t>
            </a:r>
            <a:endParaRPr lang="fr-F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2000" b="1" dirty="0" err="1"/>
              <a:t>Disseminating</a:t>
            </a:r>
            <a:r>
              <a:rPr lang="fr-FR" sz="2000" dirty="0"/>
              <a:t> the </a:t>
            </a:r>
            <a:r>
              <a:rPr lang="fr-FR" sz="2000" dirty="0" err="1"/>
              <a:t>results</a:t>
            </a:r>
            <a:r>
              <a:rPr lang="fr-FR" sz="2000" dirty="0"/>
              <a:t> of the </a:t>
            </a:r>
            <a:r>
              <a:rPr lang="fr-FR" sz="2000" dirty="0" err="1"/>
              <a:t>research</a:t>
            </a:r>
            <a:endParaRPr lang="fr-F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fr-F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1D3705-0946-4297-B368-A37B5D99CD0A}"/>
              </a:ext>
            </a:extLst>
          </p:cNvPr>
          <p:cNvSpPr/>
          <p:nvPr/>
        </p:nvSpPr>
        <p:spPr>
          <a:xfrm>
            <a:off x="2195736" y="1186862"/>
            <a:ext cx="58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https://h2020integrity.eu/integrity/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10395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4832</TotalTime>
  <Words>1321</Words>
  <Application>Microsoft Office PowerPoint</Application>
  <PresentationFormat>Affichage à l'écran (4:3)</PresentationFormat>
  <Paragraphs>186</Paragraphs>
  <Slides>25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Times New Roman</vt:lpstr>
      <vt:lpstr>Wingdings</vt:lpstr>
      <vt:lpstr>Thème Office</vt:lpstr>
      <vt:lpstr>Integrity in Research</vt:lpstr>
      <vt:lpstr>Russian dolls…</vt:lpstr>
      <vt:lpstr>From an institutional problem…</vt:lpstr>
      <vt:lpstr>…to a societal concern</vt:lpstr>
      <vt:lpstr>Possible consequences of any research... </vt:lpstr>
      <vt:lpstr>Some historical background</vt:lpstr>
      <vt:lpstr>International guidelines</vt:lpstr>
      <vt:lpstr>European and French guidelines</vt:lpstr>
      <vt:lpstr>Definition of integrity in research</vt:lpstr>
      <vt:lpstr>No universal definitions ? </vt:lpstr>
      <vt:lpstr>The serious violation of research integrity</vt:lpstr>
      <vt:lpstr>The questionable research practices</vt:lpstr>
      <vt:lpstr>Frequency of research misconducts</vt:lpstr>
      <vt:lpstr>Frequency of research misconducts</vt:lpstr>
      <vt:lpstr>Community sanctions against researchers</vt:lpstr>
      <vt:lpstr>Institutional sanctions against researchers</vt:lpstr>
      <vt:lpstr>Institutional sanctions against laboratories</vt:lpstr>
      <vt:lpstr>Why scientific misconduct?</vt:lpstr>
      <vt:lpstr>Why scientific misconduct?</vt:lpstr>
      <vt:lpstr>(Not exhaustive) list of factors</vt:lpstr>
      <vt:lpstr>(Not exhaustive) list of factors</vt:lpstr>
      <vt:lpstr>Predatory publishing and conferences </vt:lpstr>
      <vt:lpstr>Predatory publishing and conferences </vt:lpstr>
      <vt:lpstr>How to promote integrity / good practices?</vt:lpstr>
      <vt:lpstr>How to promote integrity / good practices?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Muriel</dc:creator>
  <cp:lastModifiedBy>Sophie NICOLE</cp:lastModifiedBy>
  <cp:revision>165</cp:revision>
  <dcterms:created xsi:type="dcterms:W3CDTF">2013-11-14T15:17:30Z</dcterms:created>
  <dcterms:modified xsi:type="dcterms:W3CDTF">2022-02-01T13:13:33Z</dcterms:modified>
</cp:coreProperties>
</file>